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sldIdLst>
    <p:sldId id="258" r:id="rId2"/>
    <p:sldId id="257" r:id="rId3"/>
    <p:sldId id="263" r:id="rId4"/>
    <p:sldId id="265" r:id="rId5"/>
    <p:sldId id="266" r:id="rId6"/>
    <p:sldId id="267" r:id="rId7"/>
    <p:sldId id="262" r:id="rId8"/>
    <p:sldId id="261" r:id="rId9"/>
    <p:sldId id="278" r:id="rId10"/>
    <p:sldId id="264" r:id="rId11"/>
    <p:sldId id="269" r:id="rId12"/>
    <p:sldId id="271" r:id="rId13"/>
    <p:sldId id="279" r:id="rId14"/>
    <p:sldId id="280" r:id="rId15"/>
    <p:sldId id="276" r:id="rId16"/>
    <p:sldId id="270" r:id="rId17"/>
    <p:sldId id="268" r:id="rId18"/>
    <p:sldId id="272" r:id="rId19"/>
    <p:sldId id="273" r:id="rId20"/>
    <p:sldId id="274" r:id="rId21"/>
    <p:sldId id="277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4" pos="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E1"/>
    <a:srgbClr val="F05A22"/>
    <a:srgbClr val="43B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84687"/>
  </p:normalViewPr>
  <p:slideViewPr>
    <p:cSldViewPr snapToGrid="0" snapToObjects="1" showGuides="1">
      <p:cViewPr varScale="1">
        <p:scale>
          <a:sx n="105" d="100"/>
          <a:sy n="105" d="100"/>
        </p:scale>
        <p:origin x="1504" y="200"/>
      </p:cViewPr>
      <p:guideLst>
        <p:guide orient="horz" pos="2183"/>
        <p:guide pos="3840"/>
        <p:guide orient="horz" pos="391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4DAE4-3C70-744F-B088-7F22DFC736AF}" type="datetimeFigureOut">
              <a:rPr lang="it-IT" smtClean="0"/>
              <a:t>07/04/21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3A216-56BB-1A4C-B2A6-E206C6206B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2230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PROVARE A FAR SPARIRE IL MOSTRO VIOLA</a:t>
            </a:r>
          </a:p>
          <a:p>
            <a:endParaRPr lang="it-IT" dirty="0"/>
          </a:p>
          <a:p>
            <a:r>
              <a:rPr lang="it-IT" dirty="0"/>
              <a:t>GLI ELEMENTI COMUNQUE SCONTORNATI….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43A216-56BB-1A4C-B2A6-E206C6206B7F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859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43A216-56BB-1A4C-B2A6-E206C6206B7F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935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Togleire</a:t>
            </a:r>
            <a:r>
              <a:rPr lang="it-IT" dirty="0"/>
              <a:t> 2 </a:t>
            </a:r>
            <a:r>
              <a:rPr lang="it-IT"/>
              <a:t>mostri su 4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43A216-56BB-1A4C-B2A6-E206C6206B7F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2741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26BBBE81-73EC-3C4F-B23D-9954B5D37838}"/>
              </a:ext>
            </a:extLst>
          </p:cNvPr>
          <p:cNvCxnSpPr>
            <a:cxnSpLocks/>
          </p:cNvCxnSpPr>
          <p:nvPr userDrawn="1"/>
        </p:nvCxnSpPr>
        <p:spPr>
          <a:xfrm>
            <a:off x="0" y="6461089"/>
            <a:ext cx="1219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8">
            <a:extLst>
              <a:ext uri="{FF2B5EF4-FFF2-40B4-BE49-F238E27FC236}">
                <a16:creationId xmlns:a16="http://schemas.microsoft.com/office/drawing/2014/main" id="{73DEE644-A394-D540-BB68-8D8C57CF6F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727468" y="6524571"/>
            <a:ext cx="2285193" cy="28373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D497C53-0B11-8840-913F-A7C0B0EF2B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9786"/>
          <a:stretch/>
        </p:blipFill>
        <p:spPr>
          <a:xfrm>
            <a:off x="287131" y="5834270"/>
            <a:ext cx="1488030" cy="56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99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6230F951-4729-8640-B831-DE7CBDC3A682}"/>
              </a:ext>
            </a:extLst>
          </p:cNvPr>
          <p:cNvCxnSpPr>
            <a:cxnSpLocks/>
          </p:cNvCxnSpPr>
          <p:nvPr userDrawn="1"/>
        </p:nvCxnSpPr>
        <p:spPr>
          <a:xfrm>
            <a:off x="0" y="6461089"/>
            <a:ext cx="1219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>
            <a:extLst>
              <a:ext uri="{FF2B5EF4-FFF2-40B4-BE49-F238E27FC236}">
                <a16:creationId xmlns:a16="http://schemas.microsoft.com/office/drawing/2014/main" id="{DB362486-D83A-6945-9A4E-8D2409C5FE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727468" y="6524571"/>
            <a:ext cx="2285193" cy="28373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5901163-B177-AC45-8650-5CF1EDB1F3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9786"/>
          <a:stretch/>
        </p:blipFill>
        <p:spPr>
          <a:xfrm>
            <a:off x="10564192" y="5834270"/>
            <a:ext cx="1488030" cy="56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36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7CD5D23F-84AF-0942-AB95-A3F49286217E}"/>
              </a:ext>
            </a:extLst>
          </p:cNvPr>
          <p:cNvCxnSpPr>
            <a:cxnSpLocks/>
          </p:cNvCxnSpPr>
          <p:nvPr userDrawn="1"/>
        </p:nvCxnSpPr>
        <p:spPr>
          <a:xfrm>
            <a:off x="0" y="6461089"/>
            <a:ext cx="1219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>
            <a:extLst>
              <a:ext uri="{FF2B5EF4-FFF2-40B4-BE49-F238E27FC236}">
                <a16:creationId xmlns:a16="http://schemas.microsoft.com/office/drawing/2014/main" id="{00D9F39D-044C-094F-B610-1CEDFB7340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727468" y="6524571"/>
            <a:ext cx="2285193" cy="283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618FE91-A2E0-3B4D-96A9-11457AFCE1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9786"/>
          <a:stretch/>
        </p:blipFill>
        <p:spPr>
          <a:xfrm>
            <a:off x="10564192" y="149087"/>
            <a:ext cx="1488030" cy="56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94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562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121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59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6309483-F036-9646-B252-980F9E74A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824" y="0"/>
            <a:ext cx="6858000" cy="6858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1DC98494-2BD4-E04F-8830-FF15AF208F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8806"/>
          <a:stretch/>
        </p:blipFill>
        <p:spPr>
          <a:xfrm>
            <a:off x="1058672" y="1958196"/>
            <a:ext cx="6597904" cy="255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0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2EB9E7D-9D12-AD4C-82C3-7531659815C8}"/>
              </a:ext>
            </a:extLst>
          </p:cNvPr>
          <p:cNvSpPr txBox="1"/>
          <p:nvPr/>
        </p:nvSpPr>
        <p:spPr>
          <a:xfrm>
            <a:off x="685801" y="228599"/>
            <a:ext cx="9895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La strategia di Gioco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F41BADB-2EE0-5242-9542-2D5012E00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12192000" cy="389183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FC9E32-FE71-9046-AB3E-FB9342FDE026}"/>
              </a:ext>
            </a:extLst>
          </p:cNvPr>
          <p:cNvSpPr txBox="1">
            <a:spLocks/>
          </p:cNvSpPr>
          <p:nvPr/>
        </p:nvSpPr>
        <p:spPr>
          <a:xfrm>
            <a:off x="718457" y="965653"/>
            <a:ext cx="5246914" cy="29858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Approccio lungo tutto l’arco della vita (aumento VCR  + </a:t>
            </a:r>
            <a:r>
              <a:rPr lang="it-IT" sz="1600" dirty="0" err="1">
                <a:latin typeface="Century Gothic" panose="020B0502020202020204" pitchFamily="34" charset="0"/>
              </a:rPr>
              <a:t>multicoorte</a:t>
            </a:r>
            <a:r>
              <a:rPr lang="it-IT" sz="1600" dirty="0">
                <a:latin typeface="Century Gothic" panose="020B0502020202020204" pitchFamily="34" charset="0"/>
              </a:rPr>
              <a:t> + catch-</a:t>
            </a:r>
            <a:r>
              <a:rPr lang="it-IT" sz="1600" dirty="0" err="1">
                <a:latin typeface="Century Gothic" panose="020B0502020202020204" pitchFamily="34" charset="0"/>
              </a:rPr>
              <a:t>ups</a:t>
            </a:r>
            <a:r>
              <a:rPr lang="it-IT" sz="1600" dirty="0">
                <a:latin typeface="Century Gothic" panose="020B0502020202020204" pitchFamily="34" charset="0"/>
              </a:rPr>
              <a:t>)</a:t>
            </a:r>
          </a:p>
          <a:p>
            <a:pPr lvl="1"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Riconoscimento da parte degli </a:t>
            </a:r>
            <a:r>
              <a:rPr lang="it-IT" sz="1600" dirty="0" err="1">
                <a:latin typeface="Century Gothic" panose="020B0502020202020204" pitchFamily="34" charset="0"/>
              </a:rPr>
              <a:t>stakeholders</a:t>
            </a:r>
            <a:r>
              <a:rPr lang="it-IT" sz="1600" dirty="0">
                <a:latin typeface="Century Gothic" panose="020B0502020202020204" pitchFamily="34" charset="0"/>
              </a:rPr>
              <a:t> per quanto riguarda il bisogno di un protezione lungo tutto l’arco della vita contro </a:t>
            </a:r>
            <a:r>
              <a:rPr lang="it-IT" sz="1600" dirty="0" err="1">
                <a:latin typeface="Century Gothic" panose="020B0502020202020204" pitchFamily="34" charset="0"/>
              </a:rPr>
              <a:t>MenACWY</a:t>
            </a:r>
            <a:endParaRPr lang="it-IT" sz="1600" dirty="0">
              <a:latin typeface="Century Gothic" panose="020B0502020202020204" pitchFamily="34" charset="0"/>
            </a:endParaRPr>
          </a:p>
          <a:p>
            <a:pPr lvl="1">
              <a:buBlip>
                <a:blip r:embed="rId4"/>
              </a:buBlip>
            </a:pPr>
            <a:endParaRPr lang="it-IT" sz="1600" dirty="0">
              <a:latin typeface="Century Gothic" panose="020B0502020202020204" pitchFamily="34" charset="0"/>
            </a:endParaRPr>
          </a:p>
          <a:p>
            <a:pPr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Passare dal </a:t>
            </a:r>
            <a:r>
              <a:rPr lang="it-IT" sz="1600" dirty="0" err="1">
                <a:latin typeface="Century Gothic" panose="020B0502020202020204" pitchFamily="34" charset="0"/>
              </a:rPr>
              <a:t>MenC</a:t>
            </a:r>
            <a:r>
              <a:rPr lang="it-IT" sz="1600" dirty="0">
                <a:latin typeface="Century Gothic" panose="020B0502020202020204" pitchFamily="34" charset="0"/>
              </a:rPr>
              <a:t> al </a:t>
            </a:r>
            <a:r>
              <a:rPr lang="it-IT" sz="1600" dirty="0" err="1">
                <a:latin typeface="Century Gothic" panose="020B0502020202020204" pitchFamily="34" charset="0"/>
              </a:rPr>
              <a:t>MenACWY</a:t>
            </a:r>
            <a:r>
              <a:rPr lang="it-IT" sz="1600" dirty="0">
                <a:latin typeface="Century Gothic" panose="020B0502020202020204" pitchFamily="34" charset="0"/>
              </a:rPr>
              <a:t> per i bambini</a:t>
            </a:r>
          </a:p>
          <a:p>
            <a:pPr lvl="1"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Raccomandazione del </a:t>
            </a:r>
            <a:r>
              <a:rPr lang="it-IT" sz="1600" dirty="0" err="1">
                <a:latin typeface="Century Gothic" panose="020B0502020202020204" pitchFamily="34" charset="0"/>
              </a:rPr>
              <a:t>MenACWY</a:t>
            </a:r>
            <a:r>
              <a:rPr lang="it-IT" sz="1600" dirty="0">
                <a:latin typeface="Century Gothic" panose="020B0502020202020204" pitchFamily="34" charset="0"/>
              </a:rPr>
              <a:t> nel nuovo NIP + riconoscimento da parte delle regioni e </a:t>
            </a:r>
            <a:r>
              <a:rPr lang="it-IT" sz="1600" dirty="0" err="1">
                <a:latin typeface="Century Gothic" panose="020B0502020202020204" pitchFamily="34" charset="0"/>
              </a:rPr>
              <a:t>stakeholders</a:t>
            </a:r>
            <a:endParaRPr lang="it-IT" sz="1600" dirty="0">
              <a:latin typeface="Century Gothic" panose="020B0502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BEF2208-9965-CF4C-A55A-51002C52CA51}"/>
              </a:ext>
            </a:extLst>
          </p:cNvPr>
          <p:cNvSpPr txBox="1">
            <a:spLocks/>
          </p:cNvSpPr>
          <p:nvPr/>
        </p:nvSpPr>
        <p:spPr>
          <a:xfrm>
            <a:off x="6096000" y="987425"/>
            <a:ext cx="524691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Aumento della nostra quota di mercato</a:t>
            </a:r>
          </a:p>
          <a:p>
            <a:pPr lvl="1"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Necessità di semplificazione delle gare</a:t>
            </a:r>
          </a:p>
          <a:p>
            <a:pPr lvl="1">
              <a:buBlip>
                <a:blip r:embed="rId4"/>
              </a:buBlip>
            </a:pPr>
            <a:endParaRPr lang="it-IT" sz="1600" dirty="0">
              <a:latin typeface="Century Gothic" panose="020B0502020202020204" pitchFamily="34" charset="0"/>
            </a:endParaRPr>
          </a:p>
          <a:p>
            <a:pPr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Differenziazione del </a:t>
            </a:r>
            <a:r>
              <a:rPr lang="it-IT" sz="1600" dirty="0" err="1">
                <a:latin typeface="Century Gothic" panose="020B0502020202020204" pitchFamily="34" charset="0"/>
              </a:rPr>
              <a:t>MenQuadfi</a:t>
            </a:r>
            <a:endParaRPr lang="it-IT" sz="1600" dirty="0">
              <a:latin typeface="Century Gothic" panose="020B0502020202020204" pitchFamily="34" charset="0"/>
            </a:endParaRPr>
          </a:p>
          <a:p>
            <a:pPr lvl="1">
              <a:buBlip>
                <a:blip r:embed="rId4"/>
              </a:buBlip>
            </a:pPr>
            <a:r>
              <a:rPr lang="it-IT" sz="1600" dirty="0">
                <a:latin typeface="Century Gothic" panose="020B0502020202020204" pitchFamily="34" charset="0"/>
              </a:rPr>
              <a:t>Essere riconosciuto come la miglior scelta che ci sia sul mercato</a:t>
            </a:r>
          </a:p>
        </p:txBody>
      </p:sp>
    </p:spTree>
    <p:extLst>
      <p:ext uri="{BB962C8B-B14F-4D97-AF65-F5344CB8AC3E}">
        <p14:creationId xmlns:p14="http://schemas.microsoft.com/office/powerpoint/2010/main" val="3051631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6309483-F036-9646-B252-980F9E74A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824" y="0"/>
            <a:ext cx="6858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E47F3CD-5CFF-424F-966F-0EFF1FF8D98D}"/>
              </a:ext>
            </a:extLst>
          </p:cNvPr>
          <p:cNvSpPr txBox="1">
            <a:spLocks/>
          </p:cNvSpPr>
          <p:nvPr/>
        </p:nvSpPr>
        <p:spPr>
          <a:xfrm>
            <a:off x="696686" y="3069771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Presentazione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Market Access</a:t>
            </a:r>
          </a:p>
        </p:txBody>
      </p:sp>
    </p:spTree>
    <p:extLst>
      <p:ext uri="{BB962C8B-B14F-4D97-AF65-F5344CB8AC3E}">
        <p14:creationId xmlns:p14="http://schemas.microsoft.com/office/powerpoint/2010/main" val="1611850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E47F3CD-5CFF-424F-966F-0EFF1FF8D98D}"/>
              </a:ext>
            </a:extLst>
          </p:cNvPr>
          <p:cNvSpPr txBox="1">
            <a:spLocks/>
          </p:cNvSpPr>
          <p:nvPr/>
        </p:nvSpPr>
        <p:spPr>
          <a:xfrm>
            <a:off x="7141029" y="-85997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Presentazione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Market Access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24D3023-052E-A340-B3AB-6A55EBDD4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19"/>
            <a:ext cx="12192000" cy="684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50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E47F3CD-5CFF-424F-966F-0EFF1FF8D98D}"/>
              </a:ext>
            </a:extLst>
          </p:cNvPr>
          <p:cNvSpPr txBox="1">
            <a:spLocks/>
          </p:cNvSpPr>
          <p:nvPr/>
        </p:nvSpPr>
        <p:spPr>
          <a:xfrm>
            <a:off x="7141029" y="-85997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Presentazione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Market Access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FC1AB99-72C9-1F4B-BC39-5BCDACB55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" y="0"/>
            <a:ext cx="12150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91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E47F3CD-5CFF-424F-966F-0EFF1FF8D98D}"/>
              </a:ext>
            </a:extLst>
          </p:cNvPr>
          <p:cNvSpPr txBox="1">
            <a:spLocks/>
          </p:cNvSpPr>
          <p:nvPr/>
        </p:nvSpPr>
        <p:spPr>
          <a:xfrm>
            <a:off x="7141029" y="-85997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Presentazione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Market Access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990E46B-861D-BA46-924C-B58DF7D3B0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0" r="3404" b="3400"/>
          <a:stretch/>
        </p:blipFill>
        <p:spPr>
          <a:xfrm>
            <a:off x="15824" y="-1"/>
            <a:ext cx="1217617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80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1D43BF9-7571-0C40-9936-F8534C100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82595">
            <a:off x="1602707" y="674914"/>
            <a:ext cx="9182528" cy="550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14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B7C22B6-9C8F-134D-937C-9A0046E55C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1" r="31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2D102C8-EEC3-8E4A-B589-6E713D02C2B9}"/>
              </a:ext>
            </a:extLst>
          </p:cNvPr>
          <p:cNvSpPr txBox="1"/>
          <p:nvPr/>
        </p:nvSpPr>
        <p:spPr>
          <a:xfrm>
            <a:off x="359229" y="457427"/>
            <a:ext cx="11408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TIRI MOLTO MIRATI</a:t>
            </a:r>
          </a:p>
        </p:txBody>
      </p:sp>
    </p:spTree>
    <p:extLst>
      <p:ext uri="{BB962C8B-B14F-4D97-AF65-F5344CB8AC3E}">
        <p14:creationId xmlns:p14="http://schemas.microsoft.com/office/powerpoint/2010/main" val="1458560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2" r="31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48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8" b="1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81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62" r="32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38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2EB9E7D-9D12-AD4C-82C3-7531659815C8}"/>
              </a:ext>
            </a:extLst>
          </p:cNvPr>
          <p:cNvSpPr txBox="1"/>
          <p:nvPr/>
        </p:nvSpPr>
        <p:spPr>
          <a:xfrm>
            <a:off x="685800" y="228599"/>
            <a:ext cx="9895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AGENDA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FC0047-EDE8-5646-97E1-53AB8ED4348E}"/>
              </a:ext>
            </a:extLst>
          </p:cNvPr>
          <p:cNvSpPr txBox="1">
            <a:spLocks/>
          </p:cNvSpPr>
          <p:nvPr/>
        </p:nvSpPr>
        <p:spPr>
          <a:xfrm>
            <a:off x="718457" y="964210"/>
            <a:ext cx="10515600" cy="511478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Apertura GM – 20/30 min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Medico – Marketing 85/100 min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Marketing – 30/40 min 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Intro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su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dove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eravamo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rimasti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word cloud (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tbd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), etc. 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 parallelism con space jam. Il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perimetro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c’è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(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anche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se il covid19 ci ha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distratti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),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giocatori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pure (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grossi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che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giocano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).. Ora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tocca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noi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però</a:t>
            </a:r>
            <a:endParaRPr lang="en-US" sz="15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Strategia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posizionamento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(+ video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prodotto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emozionale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)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Intervento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Public Affairs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su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collaborazione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PAG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Market access – 15/20 min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Presentazione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dell’HTA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tre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voci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(Barbara, Alessandro, Sarah)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Medical – 40 min	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Focus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prodotto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+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confronto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con competition (+ survey pool)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Marketing 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Materiali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+ campagna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Operatività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- 45/60 min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Commerciale/tender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MSL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Public Affairs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Chiusura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emozionale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(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testimonianza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o video) – 10 min</a:t>
            </a:r>
          </a:p>
        </p:txBody>
      </p:sp>
    </p:spTree>
    <p:extLst>
      <p:ext uri="{BB962C8B-B14F-4D97-AF65-F5344CB8AC3E}">
        <p14:creationId xmlns:p14="http://schemas.microsoft.com/office/powerpoint/2010/main" val="40463936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7" b="1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76CFA9-7E84-C549-BD10-ACCF6A217B50}"/>
              </a:ext>
            </a:extLst>
          </p:cNvPr>
          <p:cNvSpPr txBox="1"/>
          <p:nvPr/>
        </p:nvSpPr>
        <p:spPr>
          <a:xfrm>
            <a:off x="783772" y="2644170"/>
            <a:ext cx="11408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COME </a:t>
            </a:r>
            <a:b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ON BOARD!</a:t>
            </a:r>
          </a:p>
        </p:txBody>
      </p:sp>
    </p:spTree>
    <p:extLst>
      <p:ext uri="{BB962C8B-B14F-4D97-AF65-F5344CB8AC3E}">
        <p14:creationId xmlns:p14="http://schemas.microsoft.com/office/powerpoint/2010/main" val="2698997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864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D4CEF0-02A6-5347-9560-4738746E71EF}"/>
              </a:ext>
            </a:extLst>
          </p:cNvPr>
          <p:cNvSpPr txBox="1">
            <a:spLocks/>
          </p:cNvSpPr>
          <p:nvPr/>
        </p:nvSpPr>
        <p:spPr>
          <a:xfrm>
            <a:off x="707572" y="27214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43B029"/>
                </a:solidFill>
                <a:latin typeface="Century Gothic" panose="020B0502020202020204" pitchFamily="34" charset="0"/>
              </a:rPr>
              <a:t>INTRO PARTE MARKETING, DOPO INTRO GM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8180F01-1077-C24C-BC19-796E7AC8BA93}"/>
              </a:ext>
            </a:extLst>
          </p:cNvPr>
          <p:cNvSpPr txBox="1">
            <a:spLocks/>
          </p:cNvSpPr>
          <p:nvPr/>
        </p:nvSpPr>
        <p:spPr>
          <a:xfrm>
            <a:off x="704400" y="1070187"/>
            <a:ext cx="9791661" cy="42989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it-IT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Iniziare sia con:</a:t>
            </a:r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it-IT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Una domanda 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Word </a:t>
            </a:r>
            <a:r>
              <a:rPr lang="it-IT" sz="18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cloud</a:t>
            </a:r>
            <a:r>
              <a:rPr lang="it-IT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=&gt; a che cosa vi fa pensare la meningite da meningococco? (bambini? Spiegare che non è il caso)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dove eravamo rimasti (con articoli giornali)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endParaRPr lang="it-IT" sz="18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endParaRPr lang="it-IT" sz="18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Commento di Massi: devo capire dove far vedere video motivazionale di </a:t>
            </a:r>
            <a:r>
              <a:rPr lang="it-IT" sz="18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space</a:t>
            </a:r>
            <a:r>
              <a:rPr lang="it-IT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jam. Se all’inizio o se prima di parlare di MQF. Probabilmente prima di presentare MQF</a:t>
            </a:r>
          </a:p>
        </p:txBody>
      </p:sp>
    </p:spTree>
    <p:extLst>
      <p:ext uri="{BB962C8B-B14F-4D97-AF65-F5344CB8AC3E}">
        <p14:creationId xmlns:p14="http://schemas.microsoft.com/office/powerpoint/2010/main" val="1515383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D4CEF0-02A6-5347-9560-4738746E71EF}"/>
              </a:ext>
            </a:extLst>
          </p:cNvPr>
          <p:cNvSpPr txBox="1">
            <a:spLocks/>
          </p:cNvSpPr>
          <p:nvPr/>
        </p:nvSpPr>
        <p:spPr>
          <a:xfrm>
            <a:off x="707572" y="27214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LA MENINGITE IN ITALIA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7B4710-4385-A940-B042-AB87B5A6CC34}"/>
              </a:ext>
            </a:extLst>
          </p:cNvPr>
          <p:cNvSpPr txBox="1">
            <a:spLocks/>
          </p:cNvSpPr>
          <p:nvPr/>
        </p:nvSpPr>
        <p:spPr>
          <a:xfrm>
            <a:off x="685800" y="1253331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it-IT" sz="2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Varie epidemie negli ultimi anni (Toscana, Bergamo)	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Importanza nei media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Dati </a:t>
            </a:r>
            <a:r>
              <a:rPr lang="it-IT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epi</a:t>
            </a: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in Italia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Il percepito diverso dalla realtà: da solo </a:t>
            </a:r>
            <a:r>
              <a:rPr lang="it-IT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MenB</a:t>
            </a: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it-IT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MenACWY</a:t>
            </a:r>
            <a:endParaRPr lang="it-IT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VCR Italia ACWY (back-up VCR </a:t>
            </a:r>
            <a:r>
              <a:rPr lang="it-IT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MenB</a:t>
            </a: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)</a:t>
            </a:r>
            <a:endParaRPr lang="it-IT" sz="24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258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6" b="1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4D4CEF0-02A6-5347-9560-4738746E71EF}"/>
              </a:ext>
            </a:extLst>
          </p:cNvPr>
          <p:cNvSpPr txBox="1">
            <a:spLocks/>
          </p:cNvSpPr>
          <p:nvPr/>
        </p:nvSpPr>
        <p:spPr>
          <a:xfrm>
            <a:off x="707572" y="27214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Contesto</a:t>
            </a:r>
            <a:r>
              <a:rPr lang="en-US" sz="2800" b="1" dirty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del </a:t>
            </a:r>
            <a:r>
              <a:rPr lang="en-US" sz="2800" b="1" dirty="0" err="1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mercato</a:t>
            </a:r>
            <a:r>
              <a:rPr lang="en-US" sz="2800" b="1" dirty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italiano</a:t>
            </a:r>
            <a:endParaRPr lang="en-US" sz="2800" b="1" dirty="0"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8843D6A-829F-C149-8EEE-1AD81B96819B}"/>
              </a:ext>
            </a:extLst>
          </p:cNvPr>
          <p:cNvSpPr txBox="1">
            <a:spLocks/>
          </p:cNvSpPr>
          <p:nvPr/>
        </p:nvSpPr>
        <p:spPr>
          <a:xfrm>
            <a:off x="718458" y="1023484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4"/>
              </a:buBlip>
            </a:pPr>
            <a:r>
              <a:rPr lang="it-IT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Mercato maturo: </a:t>
            </a:r>
          </a:p>
          <a:p>
            <a:pPr lvl="1">
              <a:buBlip>
                <a:blip r:embed="rId4"/>
              </a:buBlip>
            </a:pP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I nostri competitors: </a:t>
            </a:r>
            <a:b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</a:b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	</a:t>
            </a:r>
            <a:r>
              <a:rPr lang="it-IT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Nimenrix</a:t>
            </a: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it-IT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(Pfizer) </a:t>
            </a: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&amp; </a:t>
            </a:r>
            <a:r>
              <a:rPr lang="it-IT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Menveo</a:t>
            </a: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it-IT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(GSK) </a:t>
            </a:r>
          </a:p>
          <a:p>
            <a:pPr lvl="1">
              <a:buBlip>
                <a:blip r:embed="rId4"/>
              </a:buBlip>
            </a:pP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Dimensione di mercato</a:t>
            </a:r>
            <a:endParaRPr lang="it-IT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  <a:p>
            <a:pPr lvl="5">
              <a:buFontTx/>
              <a:buChar char="-"/>
            </a:pPr>
            <a:endParaRPr lang="it-IT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47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6309483-F036-9646-B252-980F9E74A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824" y="0"/>
            <a:ext cx="6858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C3FB84F-2E2A-8444-BAAB-694224B29B99}"/>
              </a:ext>
            </a:extLst>
          </p:cNvPr>
          <p:cNvSpPr txBox="1">
            <a:spLocks/>
          </p:cNvSpPr>
          <p:nvPr/>
        </p:nvSpPr>
        <p:spPr>
          <a:xfrm>
            <a:off x="696686" y="3069771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Video ?</a:t>
            </a:r>
          </a:p>
        </p:txBody>
      </p:sp>
    </p:spTree>
    <p:extLst>
      <p:ext uri="{BB962C8B-B14F-4D97-AF65-F5344CB8AC3E}">
        <p14:creationId xmlns:p14="http://schemas.microsoft.com/office/powerpoint/2010/main" val="1753088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EE9C250-93AC-5948-929C-B1332A5099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3" r="33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DD91BB-EC0E-904D-9D7D-68421B7FF6B3}"/>
              </a:ext>
            </a:extLst>
          </p:cNvPr>
          <p:cNvSpPr txBox="1"/>
          <p:nvPr/>
        </p:nvSpPr>
        <p:spPr>
          <a:xfrm>
            <a:off x="359229" y="4419827"/>
            <a:ext cx="11408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SCENDIAMO IN CAMPO </a:t>
            </a:r>
          </a:p>
          <a:p>
            <a:pPr algn="ctr"/>
            <a:endParaRPr lang="it-IT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27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EE9C250-93AC-5948-929C-B1332A5099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0" t="5213" r="80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AB1F352-3333-B74F-99AD-AC8FF8A2F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978"/>
          <a:stretch/>
        </p:blipFill>
        <p:spPr>
          <a:xfrm>
            <a:off x="770617" y="1143000"/>
            <a:ext cx="2483116" cy="9846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B3E6388-6030-964A-998F-BAD5D4409790}"/>
              </a:ext>
            </a:extLst>
          </p:cNvPr>
          <p:cNvSpPr txBox="1">
            <a:spLocks/>
          </p:cNvSpPr>
          <p:nvPr/>
        </p:nvSpPr>
        <p:spPr>
          <a:xfrm>
            <a:off x="685800" y="2318884"/>
            <a:ext cx="3298371" cy="435133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Le caratteristiche di un campione: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Vaccino indicato per l'uso in individui di 12 mesi di età e oltre 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Può essere somministrato con altri vaccini di routine </a:t>
            </a: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per i bambini e adolescenti</a:t>
            </a:r>
          </a:p>
          <a:p>
            <a:pPr>
              <a:lnSpc>
                <a:spcPct val="120000"/>
              </a:lnSpc>
            </a:pP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Unico vaccino </a:t>
            </a: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contro </a:t>
            </a:r>
            <a:b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la malattia da meningococco disponibile completamente liquido e </a:t>
            </a: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pronto all'uso </a:t>
            </a:r>
          </a:p>
        </p:txBody>
      </p:sp>
    </p:spTree>
    <p:extLst>
      <p:ext uri="{BB962C8B-B14F-4D97-AF65-F5344CB8AC3E}">
        <p14:creationId xmlns:p14="http://schemas.microsoft.com/office/powerpoint/2010/main" val="3009942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EE9C250-93AC-5948-929C-B1332A5099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65" r="34937"/>
          <a:stretch/>
        </p:blipFill>
        <p:spPr>
          <a:xfrm>
            <a:off x="7266432" y="0"/>
            <a:ext cx="4925568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AB1F352-3333-B74F-99AD-AC8FF8A2F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978"/>
          <a:stretch/>
        </p:blipFill>
        <p:spPr>
          <a:xfrm>
            <a:off x="803275" y="216408"/>
            <a:ext cx="2483116" cy="9846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B3E6388-6030-964A-998F-BAD5D4409790}"/>
              </a:ext>
            </a:extLst>
          </p:cNvPr>
          <p:cNvSpPr txBox="1">
            <a:spLocks/>
          </p:cNvSpPr>
          <p:nvPr/>
        </p:nvSpPr>
        <p:spPr>
          <a:xfrm>
            <a:off x="803275" y="1526404"/>
            <a:ext cx="5780405" cy="447206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it-IT" sz="2400" b="1" dirty="0">
                <a:solidFill>
                  <a:srgbClr val="009EE1"/>
                </a:solidFill>
                <a:latin typeface="Century Gothic" panose="020B0502020202020204" pitchFamily="34" charset="0"/>
              </a:rPr>
              <a:t>Le caratteristiche di un CAMPIONE:</a:t>
            </a:r>
          </a:p>
          <a:p>
            <a:pPr>
              <a:lnSpc>
                <a:spcPct val="120000"/>
              </a:lnSpc>
              <a:buBlip>
                <a:blip r:embed="rId4"/>
              </a:buBlip>
            </a:pPr>
            <a:r>
              <a:rPr lang="it-IT" sz="2400" dirty="0">
                <a:solidFill>
                  <a:srgbClr val="009EE1"/>
                </a:solidFill>
                <a:latin typeface="Century Gothic" panose="020B0502020202020204" pitchFamily="34" charset="0"/>
              </a:rPr>
              <a:t>Vaccino indicato per l'uso in individui di 12 mesi di età e oltre </a:t>
            </a:r>
          </a:p>
          <a:p>
            <a:pPr>
              <a:lnSpc>
                <a:spcPct val="120000"/>
              </a:lnSpc>
              <a:buBlip>
                <a:blip r:embed="rId4"/>
              </a:buBlip>
            </a:pPr>
            <a:r>
              <a:rPr lang="it-IT" sz="2400" dirty="0">
                <a:solidFill>
                  <a:srgbClr val="009EE1"/>
                </a:solidFill>
                <a:latin typeface="Century Gothic" panose="020B0502020202020204" pitchFamily="34" charset="0"/>
              </a:rPr>
              <a:t>Può essere somministrato con altri vaccini di routine </a:t>
            </a:r>
            <a:r>
              <a:rPr lang="it-IT" sz="2400" b="1" dirty="0">
                <a:solidFill>
                  <a:srgbClr val="009EE1"/>
                </a:solidFill>
                <a:latin typeface="Century Gothic" panose="020B0502020202020204" pitchFamily="34" charset="0"/>
              </a:rPr>
              <a:t>per i bambini e adolescenti</a:t>
            </a:r>
          </a:p>
          <a:p>
            <a:pPr>
              <a:lnSpc>
                <a:spcPct val="120000"/>
              </a:lnSpc>
              <a:buBlip>
                <a:blip r:embed="rId4"/>
              </a:buBlip>
            </a:pPr>
            <a:r>
              <a:rPr lang="it-IT" sz="2400" b="1" dirty="0">
                <a:solidFill>
                  <a:srgbClr val="009EE1"/>
                </a:solidFill>
                <a:latin typeface="Century Gothic" panose="020B0502020202020204" pitchFamily="34" charset="0"/>
              </a:rPr>
              <a:t>Unico vaccino </a:t>
            </a:r>
            <a:r>
              <a:rPr lang="it-IT" sz="2400" dirty="0">
                <a:solidFill>
                  <a:srgbClr val="009EE1"/>
                </a:solidFill>
                <a:latin typeface="Century Gothic" panose="020B0502020202020204" pitchFamily="34" charset="0"/>
              </a:rPr>
              <a:t>contro </a:t>
            </a:r>
            <a:br>
              <a:rPr lang="it-IT" sz="2400" dirty="0">
                <a:solidFill>
                  <a:srgbClr val="009EE1"/>
                </a:solidFill>
                <a:latin typeface="Century Gothic" panose="020B0502020202020204" pitchFamily="34" charset="0"/>
              </a:rPr>
            </a:br>
            <a:r>
              <a:rPr lang="it-IT" sz="2400" dirty="0">
                <a:solidFill>
                  <a:srgbClr val="009EE1"/>
                </a:solidFill>
                <a:latin typeface="Century Gothic" panose="020B0502020202020204" pitchFamily="34" charset="0"/>
              </a:rPr>
              <a:t>la malattia da meningococco disponibile completamente liquido e </a:t>
            </a:r>
            <a:r>
              <a:rPr lang="it-IT" sz="2400" b="1" dirty="0">
                <a:solidFill>
                  <a:srgbClr val="009EE1"/>
                </a:solidFill>
                <a:latin typeface="Century Gothic" panose="020B0502020202020204" pitchFamily="34" charset="0"/>
              </a:rPr>
              <a:t>pronto all’uso</a:t>
            </a:r>
          </a:p>
        </p:txBody>
      </p:sp>
    </p:spTree>
    <p:extLst>
      <p:ext uri="{BB962C8B-B14F-4D97-AF65-F5344CB8AC3E}">
        <p14:creationId xmlns:p14="http://schemas.microsoft.com/office/powerpoint/2010/main" val="2993784704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492</Words>
  <Application>Microsoft Macintosh PowerPoint</Application>
  <PresentationFormat>Widescreen</PresentationFormat>
  <Paragraphs>70</Paragraphs>
  <Slides>21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5" baseType="lpstr">
      <vt:lpstr>Arial</vt:lpstr>
      <vt:lpstr>Calibri</vt:lpstr>
      <vt:lpstr>Century Gothic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21</cp:revision>
  <dcterms:created xsi:type="dcterms:W3CDTF">2021-03-25T11:02:22Z</dcterms:created>
  <dcterms:modified xsi:type="dcterms:W3CDTF">2021-04-07T10:17:50Z</dcterms:modified>
</cp:coreProperties>
</file>